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sldIdLst>
    <p:sldId id="320" r:id="rId5"/>
    <p:sldId id="290" r:id="rId6"/>
    <p:sldId id="315" r:id="rId7"/>
    <p:sldId id="321" r:id="rId8"/>
    <p:sldId id="324" r:id="rId9"/>
    <p:sldId id="323" r:id="rId10"/>
    <p:sldId id="325" r:id="rId11"/>
    <p:sldId id="326" r:id="rId12"/>
    <p:sldId id="327" r:id="rId13"/>
    <p:sldId id="328" r:id="rId14"/>
    <p:sldId id="316" r:id="rId15"/>
    <p:sldId id="332" r:id="rId16"/>
    <p:sldId id="322" r:id="rId17"/>
    <p:sldId id="333" r:id="rId18"/>
    <p:sldId id="334" r:id="rId19"/>
    <p:sldId id="335" r:id="rId20"/>
    <p:sldId id="339" r:id="rId21"/>
    <p:sldId id="336" r:id="rId22"/>
    <p:sldId id="337" r:id="rId23"/>
    <p:sldId id="329" r:id="rId24"/>
    <p:sldId id="330" r:id="rId25"/>
    <p:sldId id="331" r:id="rId26"/>
    <p:sldId id="317" r:id="rId27"/>
    <p:sldId id="296" r:id="rId28"/>
    <p:sldId id="297" r:id="rId29"/>
    <p:sldId id="299" r:id="rId30"/>
    <p:sldId id="338" r:id="rId31"/>
    <p:sldId id="301" r:id="rId32"/>
    <p:sldId id="30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E51"/>
    <a:srgbClr val="000000"/>
    <a:srgbClr val="353537"/>
    <a:srgbClr val="2A1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04/05/2023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72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TwYbFSgZ6LE&amp;ab_channel=%E4%B8%AD%E5%A4%A9%E9%9B%BB%E8%A6%96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xnyauto.com/company/17417.html" TargetMode="Externa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p-ifEAq378&amp;ab_channel=BYDHongKong%28JCMotor%E9%A6%99%E6%B8%AF%E7%B8%BD%E4%BB%A3%E7%90%86%29" TargetMode="External"/><Relationship Id="rId2" Type="http://schemas.openxmlformats.org/officeDocument/2006/relationships/hyperlink" Target="https://www.xnyauto.com/company/17417.html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unwire.hk/2023/05/01/byd-cloud-bus-shenzhen/life-tech/" TargetMode="External"/><Relationship Id="rId5" Type="http://schemas.openxmlformats.org/officeDocument/2006/relationships/image" Target="../media/image6.emf"/><Relationship Id="rId4" Type="http://schemas.openxmlformats.org/officeDocument/2006/relationships/hyperlink" Target="https://www.youtube.com/watch?v=s6zdaknBoI4&amp;ab_channel=OrbCar%E8%BD%A6%E8%8B%A5%E5%88%9D%E8%A7%81OfficialChanne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xnyauto.com/company/17417.html" TargetMode="External"/><Relationship Id="rId2" Type="http://schemas.openxmlformats.org/officeDocument/2006/relationships/hyperlink" Target="https://hk.on.cc/hk/bkn/cnt/finance/20230502/bkn-20230502141508876-0502_00842_001.html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utos.udn.com/autos/story/7826/5174476" TargetMode="External"/><Relationship Id="rId2" Type="http://schemas.openxmlformats.org/officeDocument/2006/relationships/hyperlink" Target="https://www.xnyauto.com/company/17417.html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jpeg"/><Relationship Id="rId5" Type="http://schemas.openxmlformats.org/officeDocument/2006/relationships/hyperlink" Target="https://www.xiaohongshu.com/explore/60cc67b00000000001028424?app_platform=ios&amp;app_version=7.85.2&amp;share_from_user_hidden=true&amp;type=video&amp;xhsshare=WeixinSession&amp;appuid=5fb66ae20000000001004fc4&amp;apptime=1683216855" TargetMode="Externa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www.youtube.com/watch?v=4bwKrK3mdBM&amp;ab_channel=CarChina1" TargetMode="External"/><Relationship Id="rId7" Type="http://schemas.openxmlformats.org/officeDocument/2006/relationships/image" Target="../media/image14.jpeg"/><Relationship Id="rId2" Type="http://schemas.openxmlformats.org/officeDocument/2006/relationships/hyperlink" Target="https://www.xnyauto.com/company/17417.html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v6xEvUHFo&amp;ab_channel=HeyTobi%E5%BE%B7%E5%9B%BD%E5%B8%81%E5%93%A5" TargetMode="External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youtube.com/watch?v=GHGXy_sjbgQ&amp;ab_channel=TechVision" TargetMode="Externa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9E7ED3-169B-F342-8751-2D071B7FD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新能源汽車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0E66A43-ABCE-514E-A55A-1EEFF75BB5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未來投資價值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A0F06B3-71A6-FD48-8788-5A03CC7EF4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05/05/2023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03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10CE-CB43-4B12-8B10-F347A2E8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B48DC6-D980-2F4E-B2F7-B87426F6675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altLang="zh-TW" dirty="0"/>
              <a:t>5</a:t>
            </a:r>
            <a:r>
              <a:rPr lang="zh-TW" altLang="en-US" dirty="0"/>
              <a:t>、燃料電池汽車（</a:t>
            </a:r>
            <a:r>
              <a:rPr lang="en-US" altLang="zh-TW" dirty="0"/>
              <a:t>FCV</a:t>
            </a:r>
            <a:r>
              <a:rPr lang="zh-TW" altLang="en-US" dirty="0"/>
              <a:t>）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119A1-CA68-EC4B-B77F-047A3362DD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358585"/>
            <a:ext cx="11328903" cy="4453740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400" dirty="0"/>
              <a:t>Fuel cell vehicle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TW" sz="14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/>
              <a:t>通過燃料的化學能轉化為電能，提供行駛所需的能量，並由電動機驅動汽車行駛。目前主要的燃料類型為氫。</a:t>
            </a:r>
            <a:endParaRPr lang="en-US" altLang="zh-TW" sz="14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TW" sz="14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/>
              <a:t>燃料電池的能量補充是通過加燃料的方式，因此時間和加油相近。可以快速完成。另外燃料電池能量轉換過程效率高，無噪音，無污染物排出。然而，燃料電池汽車目前最大的困難是燃料獲取難，燃料儲存和運輸難，添加站點少。</a:t>
            </a:r>
            <a:endParaRPr lang="en-US" altLang="zh-TW" sz="14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TW" sz="14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/>
              <a:t>電動車的電池模組充電都要等待許多的時間，為了讓車主們節省等待時間，還有一種「</a:t>
            </a:r>
            <a:r>
              <a:rPr lang="en-US" altLang="zh-TW" sz="1400" dirty="0"/>
              <a:t>Fuel Cell Electric Vehicle</a:t>
            </a:r>
            <a:r>
              <a:rPr lang="zh-TW" altLang="en-US" sz="1400" dirty="0"/>
              <a:t>」燃料電池電動車，簡稱 </a:t>
            </a:r>
            <a:r>
              <a:rPr lang="en-US" altLang="zh-TW" sz="1400" dirty="0"/>
              <a:t>FCEV</a:t>
            </a:r>
            <a:r>
              <a:rPr lang="zh-TW" altLang="en-US" sz="1400" dirty="0"/>
              <a:t>。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TW" altLang="en-US" sz="14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400" dirty="0"/>
              <a:t>Fuel Cell </a:t>
            </a:r>
            <a:r>
              <a:rPr lang="zh-TW" altLang="en-US" sz="1400" dirty="0"/>
              <a:t>燃料電池大多是以「高壓氫氣」為主，加上空氣中的氧氣發電，也就是說只要加「氫」就能上路行駛，不用花時間等待充電，加上電池發電時只會排放水及熱，也因此被視為零污染車。</a:t>
            </a:r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0C1F7-A2EF-6E42-BC58-CDC30FFC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新能源車的種類</a:t>
            </a:r>
            <a:br>
              <a:rPr lang="en-US" altLang="zh-TW" dirty="0"/>
            </a:br>
            <a:endParaRPr lang="en-US" dirty="0"/>
          </a:p>
        </p:txBody>
      </p:sp>
      <p:sp>
        <p:nvSpPr>
          <p:cNvPr id="5" name="AutoShape 4" descr="Toyota Logo PNG vector in SVG, PDF, AI, CDR format">
            <a:extLst>
              <a:ext uri="{FF2B5EF4-FFF2-40B4-BE49-F238E27FC236}">
                <a16:creationId xmlns:a16="http://schemas.microsoft.com/office/drawing/2014/main" id="{93EE7DB2-503E-F8A8-0EED-786A234FC13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1534562" cy="153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pic>
        <p:nvPicPr>
          <p:cNvPr id="8" name="圖片 7">
            <a:hlinkClick r:id="rId2"/>
            <a:extLst>
              <a:ext uri="{FF2B5EF4-FFF2-40B4-BE49-F238E27FC236}">
                <a16:creationId xmlns:a16="http://schemas.microsoft.com/office/drawing/2014/main" id="{DF9E7115-9DE8-0E65-BC7F-087ECDBD1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421" y="366631"/>
            <a:ext cx="2209482" cy="165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37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DCAAB4-CCB2-E247-AA8B-B8221910AB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978" y="3276600"/>
            <a:ext cx="9692347" cy="26289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zh-TW" altLang="en-US" sz="6600" dirty="0"/>
              <a:t>如果你可以選購一款新能源汽車，你會選擇哪一款呢</a:t>
            </a:r>
            <a:r>
              <a:rPr lang="en-US" altLang="zh-TW" sz="6600" dirty="0"/>
              <a:t>?</a:t>
            </a:r>
            <a:r>
              <a:rPr lang="zh-TW" altLang="en-US" sz="6600" dirty="0"/>
              <a:t>為什麼</a:t>
            </a:r>
            <a:r>
              <a:rPr lang="en-US" altLang="zh-TW" sz="6600" dirty="0"/>
              <a:t>?</a:t>
            </a:r>
            <a:endParaRPr lang="en-US" sz="6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61CF53-8D0E-8548-B325-FCACFFF83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774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7DE12FD-5532-6949-9170-01BA9E507F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z="5400" dirty="0"/>
              <a:t>單單在中國究竟有多少個新能源汽車品牌</a:t>
            </a:r>
            <a:r>
              <a:rPr lang="en-US" altLang="zh-TW" sz="5400" dirty="0"/>
              <a:t>?</a:t>
            </a:r>
            <a:endParaRPr lang="zh-TW" altLang="en-US" sz="54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0764EE-DE4E-394B-B3C6-A2117DECA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8802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13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0" y="1301086"/>
            <a:ext cx="11354186" cy="4329390"/>
          </a:xfrm>
        </p:spPr>
        <p:txBody>
          <a:bodyPr/>
          <a:lstStyle/>
          <a:p>
            <a:r>
              <a:rPr lang="zh-TW" altLang="en-US" dirty="0"/>
              <a:t>電車品牌新能源排行榜：</a:t>
            </a:r>
            <a:r>
              <a:rPr lang="en-US" altLang="zh-TW" dirty="0"/>
              <a:t>TOP 10</a:t>
            </a:r>
          </a:p>
          <a:p>
            <a:pPr marL="457200" indent="-457200">
              <a:buFont typeface="+mj-lt"/>
              <a:buAutoNum type="arabicPeriod"/>
            </a:pPr>
            <a:r>
              <a:rPr lang="zh-TW" altLang="en-US" dirty="0"/>
              <a:t>比亞迪、</a:t>
            </a:r>
            <a:endParaRPr lang="en-US" altLang="zh-TW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dirty="0"/>
              <a:t>特斯拉、</a:t>
            </a:r>
            <a:endParaRPr lang="en-US" altLang="zh-TW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dirty="0"/>
              <a:t>蔚來汽車、</a:t>
            </a:r>
            <a:endParaRPr lang="en-US" altLang="zh-TW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dirty="0"/>
              <a:t>理想汽車、</a:t>
            </a:r>
            <a:endParaRPr lang="en-US" altLang="zh-TW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dirty="0"/>
              <a:t>小鵬汽車、</a:t>
            </a:r>
            <a:endParaRPr lang="en-US" altLang="zh-TW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dirty="0"/>
              <a:t>吉利極氪、</a:t>
            </a:r>
            <a:endParaRPr lang="en-US" altLang="zh-TW" dirty="0"/>
          </a:p>
          <a:p>
            <a:pPr marL="457200" indent="-457200">
              <a:buFont typeface="+mj-lt"/>
              <a:buAutoNum type="arabicPeriod"/>
            </a:pPr>
            <a:r>
              <a:rPr lang="en-US" altLang="zh-TW" dirty="0"/>
              <a:t>AITO</a:t>
            </a:r>
            <a:r>
              <a:rPr lang="zh-TW" altLang="en-US" dirty="0"/>
              <a:t>問界、</a:t>
            </a:r>
            <a:endParaRPr lang="en-US" altLang="zh-TW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dirty="0"/>
              <a:t>廣汽埃安、</a:t>
            </a:r>
            <a:endParaRPr lang="en-US" altLang="zh-TW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dirty="0"/>
              <a:t>零跑汽車、</a:t>
            </a:r>
            <a:endParaRPr lang="en-US" altLang="zh-TW" dirty="0"/>
          </a:p>
          <a:p>
            <a:pPr marL="457200" indent="-457200">
              <a:buFont typeface="+mj-lt"/>
              <a:buAutoNum type="arabicPeriod"/>
            </a:pPr>
            <a:r>
              <a:rPr lang="zh-TW" altLang="en-US" dirty="0"/>
              <a:t>哪吒汽車。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新能源車的品牌</a:t>
            </a:r>
            <a:br>
              <a:rPr lang="zh-TW" altLang="en-US" dirty="0"/>
            </a:b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TW" altLang="en-US" dirty="0"/>
              <a:t>中國居然有</a:t>
            </a:r>
            <a:r>
              <a:rPr lang="en-US" altLang="zh-TW" dirty="0"/>
              <a:t>73 </a:t>
            </a:r>
            <a:r>
              <a:rPr lang="zh-TW" altLang="en-US" dirty="0"/>
              <a:t>個新能源汽車品牌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405EAE-8D90-CA34-E9A7-D5CFFF25C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620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-15870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HK" altLang="zh-HK" sz="19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kumimoji="0" lang="zh-HK" altLang="zh-HK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HK" altLang="zh-HK" sz="12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zh-HK" altLang="zh-HK" sz="1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    </a:t>
            </a:r>
            <a:endParaRPr kumimoji="0" lang="zh-HK" altLang="zh-HK" sz="12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HK" altLang="zh-HK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AutoShape 2">
            <a:hlinkClick r:id="rId2"/>
            <a:extLst>
              <a:ext uri="{FF2B5EF4-FFF2-40B4-BE49-F238E27FC236}">
                <a16:creationId xmlns:a16="http://schemas.microsoft.com/office/drawing/2014/main" id="{D4C6FA63-CA73-92A8-BCF8-187822EA5A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98765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14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新能源車的品牌</a:t>
            </a:r>
            <a:br>
              <a:rPr lang="zh-TW" altLang="en-US" dirty="0"/>
            </a:b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405EAE-8D90-CA34-E9A7-D5CFFF25C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620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-15870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HK" altLang="zh-HK" sz="19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kumimoji="0" lang="zh-HK" altLang="zh-HK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HK" altLang="zh-HK" sz="12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zh-HK" altLang="zh-HK" sz="1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    </a:t>
            </a:r>
            <a:endParaRPr kumimoji="0" lang="zh-HK" altLang="zh-HK" sz="12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HK" altLang="zh-HK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AutoShape 2">
            <a:hlinkClick r:id="rId2"/>
            <a:extLst>
              <a:ext uri="{FF2B5EF4-FFF2-40B4-BE49-F238E27FC236}">
                <a16:creationId xmlns:a16="http://schemas.microsoft.com/office/drawing/2014/main" id="{D4C6FA63-CA73-92A8-BCF8-187822EA5A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" name="副標題 8">
            <a:extLst>
              <a:ext uri="{FF2B5EF4-FFF2-40B4-BE49-F238E27FC236}">
                <a16:creationId xmlns:a16="http://schemas.microsoft.com/office/drawing/2014/main" id="{D4CDF722-166A-C59D-DDF5-24F752F471CC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altLang="zh-TW" dirty="0">
                <a:hlinkClick r:id="rId3"/>
              </a:rPr>
              <a:t>BYD</a:t>
            </a:r>
            <a:endParaRPr lang="zh-HK" altLang="en-US" dirty="0"/>
          </a:p>
        </p:txBody>
      </p:sp>
      <p:pic>
        <p:nvPicPr>
          <p:cNvPr id="11" name="圖片 10">
            <a:hlinkClick r:id="rId4"/>
            <a:extLst>
              <a:ext uri="{FF2B5EF4-FFF2-40B4-BE49-F238E27FC236}">
                <a16:creationId xmlns:a16="http://schemas.microsoft.com/office/drawing/2014/main" id="{4A3B43F4-096E-25A6-B852-E519E1331F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9983" y="1294250"/>
            <a:ext cx="9992034" cy="5143336"/>
          </a:xfrm>
          <a:prstGeom prst="rect">
            <a:avLst/>
          </a:prstGeom>
        </p:spPr>
      </p:pic>
      <p:sp>
        <p:nvSpPr>
          <p:cNvPr id="13" name="文字版面配置區 12">
            <a:extLst>
              <a:ext uri="{FF2B5EF4-FFF2-40B4-BE49-F238E27FC236}">
                <a16:creationId xmlns:a16="http://schemas.microsoft.com/office/drawing/2014/main" id="{41E12ABE-DA76-9AB1-BA7E-8618CD5B51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173" y="1238640"/>
            <a:ext cx="11354186" cy="276999"/>
          </a:xfrm>
        </p:spPr>
        <p:txBody>
          <a:bodyPr/>
          <a:lstStyle/>
          <a:p>
            <a:r>
              <a:rPr lang="zh-TW" altLang="en-US" b="1" i="0" dirty="0">
                <a:solidFill>
                  <a:srgbClr val="000000"/>
                </a:solidFill>
                <a:effectLst/>
                <a:latin typeface="PingFang HK"/>
                <a:hlinkClick r:id="rId6"/>
              </a:rPr>
              <a:t>比亞迪「雲巴」深圳通車   全自動運行、無人駕駛、面部掃描入閘</a:t>
            </a:r>
            <a:endParaRPr lang="zh-HK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81A9588-29A7-6947-97E9-448653A5827F}"/>
              </a:ext>
            </a:extLst>
          </p:cNvPr>
          <p:cNvSpPr txBox="1"/>
          <p:nvPr/>
        </p:nvSpPr>
        <p:spPr>
          <a:xfrm>
            <a:off x="7620000" y="4399539"/>
            <a:ext cx="6169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价格</a:t>
            </a:r>
            <a:r>
              <a:rPr lang="en-US" altLang="zh-HK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9.88-34.28</a:t>
            </a:r>
            <a:r>
              <a:rPr lang="zh-HK" altLang="en-US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  <a:endParaRPr lang="en-US" altLang="zh-HK" b="0" i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HK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E.g.: </a:t>
            </a:r>
            <a:r>
              <a:rPr lang="en-US" altLang="zh-HK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DiDi</a:t>
            </a:r>
            <a:endParaRPr lang="zh-HK" altLang="en-US" dirty="0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B0404797-45A9-2079-442B-5A8262CBF797}"/>
              </a:ext>
            </a:extLst>
          </p:cNvPr>
          <p:cNvSpPr txBox="1"/>
          <p:nvPr/>
        </p:nvSpPr>
        <p:spPr>
          <a:xfrm>
            <a:off x="6385501" y="5358668"/>
            <a:ext cx="51408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推薦車型：宋PLUS（15-21萬元）、秦PLUS（9-17萬元）、漢（21-33萬元）、海豚（10-13萬元）、海豹（21-29萬元）</a:t>
            </a:r>
          </a:p>
        </p:txBody>
      </p:sp>
    </p:spTree>
    <p:extLst>
      <p:ext uri="{BB962C8B-B14F-4D97-AF65-F5344CB8AC3E}">
        <p14:creationId xmlns:p14="http://schemas.microsoft.com/office/powerpoint/2010/main" val="729198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0" y="1301086"/>
            <a:ext cx="11354186" cy="276999"/>
          </a:xfrm>
        </p:spPr>
        <p:txBody>
          <a:bodyPr/>
          <a:lstStyle/>
          <a:p>
            <a:r>
              <a:rPr lang="zh-HK" altLang="en-US" dirty="0"/>
              <a:t>價格</a:t>
            </a:r>
            <a:r>
              <a:rPr lang="en-US" altLang="zh-HK" dirty="0"/>
              <a:t>22.99-35.99</a:t>
            </a:r>
            <a:r>
              <a:rPr lang="zh-HK" altLang="en-US" dirty="0"/>
              <a:t>萬元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新能源車的品牌</a:t>
            </a:r>
            <a:br>
              <a:rPr lang="zh-TW" altLang="en-US" dirty="0"/>
            </a:b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altLang="zh-TW" dirty="0">
                <a:hlinkClick r:id="rId2"/>
              </a:rPr>
              <a:t>TESLA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405EAE-8D90-CA34-E9A7-D5CFFF25C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620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-15870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HK" altLang="zh-HK" sz="19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kumimoji="0" lang="zh-HK" altLang="zh-HK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HK" altLang="zh-HK" sz="12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zh-HK" altLang="zh-HK" sz="1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    </a:t>
            </a:r>
            <a:endParaRPr kumimoji="0" lang="zh-HK" altLang="zh-HK" sz="12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HK" altLang="zh-HK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AutoShape 2">
            <a:hlinkClick r:id="rId3"/>
            <a:extLst>
              <a:ext uri="{FF2B5EF4-FFF2-40B4-BE49-F238E27FC236}">
                <a16:creationId xmlns:a16="http://schemas.microsoft.com/office/drawing/2014/main" id="{D4C6FA63-CA73-92A8-BCF8-187822EA5A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pic>
        <p:nvPicPr>
          <p:cNvPr id="6146" name="Picture 2" descr="Every Tesla Made! Model Y review">
            <a:extLst>
              <a:ext uri="{FF2B5EF4-FFF2-40B4-BE49-F238E27FC236}">
                <a16:creationId xmlns:a16="http://schemas.microsoft.com/office/drawing/2014/main" id="{C67BCA2D-0E01-37DB-DFA1-6AA446ECD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20" y="1721410"/>
            <a:ext cx="5936848" cy="333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Tesla's S3XY Lineup In Detail: A Complete Comparison Of All Tesla Vehicles">
            <a:extLst>
              <a:ext uri="{FF2B5EF4-FFF2-40B4-BE49-F238E27FC236}">
                <a16:creationId xmlns:a16="http://schemas.microsoft.com/office/drawing/2014/main" id="{9D2710D8-B61F-BF46-5D14-70A4EF1F2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893" y="1631889"/>
            <a:ext cx="6095996" cy="34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842B6013-F732-6949-593B-C83C2E22AAB0}"/>
              </a:ext>
            </a:extLst>
          </p:cNvPr>
          <p:cNvSpPr txBox="1"/>
          <p:nvPr/>
        </p:nvSpPr>
        <p:spPr>
          <a:xfrm>
            <a:off x="172520" y="5704958"/>
            <a:ext cx="6169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推薦車型：Model 3（23-33萬元）、Model Y（26-36萬元）</a:t>
            </a:r>
          </a:p>
        </p:txBody>
      </p:sp>
    </p:spTree>
    <p:extLst>
      <p:ext uri="{BB962C8B-B14F-4D97-AF65-F5344CB8AC3E}">
        <p14:creationId xmlns:p14="http://schemas.microsoft.com/office/powerpoint/2010/main" val="2091479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16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0" y="1301086"/>
            <a:ext cx="11354186" cy="276999"/>
          </a:xfrm>
        </p:spPr>
        <p:txBody>
          <a:bodyPr/>
          <a:lstStyle/>
          <a:p>
            <a:r>
              <a:rPr lang="zh-HK" altLang="en-US" dirty="0"/>
              <a:t>價格</a:t>
            </a:r>
            <a:r>
              <a:rPr lang="en-US" altLang="zh-HK" dirty="0"/>
              <a:t>32.8-65.6</a:t>
            </a:r>
            <a:r>
              <a:rPr lang="zh-HK" altLang="en-US" dirty="0"/>
              <a:t>萬元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新能源車的品牌</a:t>
            </a:r>
            <a:br>
              <a:rPr lang="zh-TW" altLang="en-US" dirty="0"/>
            </a:b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TW" altLang="en-US" dirty="0"/>
              <a:t>蔚來汽車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405EAE-8D90-CA34-E9A7-D5CFFF25C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620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-15870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HK" altLang="zh-HK" sz="19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kumimoji="0" lang="zh-HK" altLang="zh-HK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HK" altLang="zh-HK" sz="12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zh-HK" altLang="zh-HK" sz="1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    </a:t>
            </a:r>
            <a:endParaRPr kumimoji="0" lang="zh-HK" altLang="zh-HK" sz="12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HK" altLang="zh-HK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AutoShape 2">
            <a:hlinkClick r:id="rId2"/>
            <a:extLst>
              <a:ext uri="{FF2B5EF4-FFF2-40B4-BE49-F238E27FC236}">
                <a16:creationId xmlns:a16="http://schemas.microsoft.com/office/drawing/2014/main" id="{D4C6FA63-CA73-92A8-BCF8-187822EA5A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pic>
        <p:nvPicPr>
          <p:cNvPr id="5122" name="Picture 2" descr="超越特斯拉的車出現了？蔚來NIO ET7自駕電車發表續航可達1000公里！ | 車壇新訊| 國際車訊| 發燒車訊">
            <a:hlinkClick r:id="rId3"/>
            <a:extLst>
              <a:ext uri="{FF2B5EF4-FFF2-40B4-BE49-F238E27FC236}">
                <a16:creationId xmlns:a16="http://schemas.microsoft.com/office/drawing/2014/main" id="{2FBD3677-F791-AF8A-4A2A-23C43D230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7" y="2012402"/>
            <a:ext cx="5233667" cy="293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5BE55121-71E1-AD43-714E-7EAB069BDCCC}"/>
              </a:ext>
            </a:extLst>
          </p:cNvPr>
          <p:cNvSpPr txBox="1"/>
          <p:nvPr/>
        </p:nvSpPr>
        <p:spPr>
          <a:xfrm>
            <a:off x="460375" y="5889680"/>
            <a:ext cx="6169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推薦車型：ES6（36-55萬元）、ET7（44-52萬元）、EC6（37-55萬元）</a:t>
            </a:r>
          </a:p>
        </p:txBody>
      </p:sp>
      <p:pic>
        <p:nvPicPr>
          <p:cNvPr id="2050" name="Picture 2" descr="No photo description available.">
            <a:hlinkClick r:id="rId5"/>
            <a:extLst>
              <a:ext uri="{FF2B5EF4-FFF2-40B4-BE49-F238E27FC236}">
                <a16:creationId xmlns:a16="http://schemas.microsoft.com/office/drawing/2014/main" id="{65ACE6D6-AB3D-BDD9-83AA-851E05A22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791" y="2007101"/>
            <a:ext cx="5233667" cy="294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48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17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0" y="1301086"/>
            <a:ext cx="11354186" cy="276999"/>
          </a:xfrm>
        </p:spPr>
        <p:txBody>
          <a:bodyPr/>
          <a:lstStyle/>
          <a:p>
            <a:r>
              <a:rPr lang="zh-HK" altLang="en-US" dirty="0"/>
              <a:t>價格</a:t>
            </a:r>
            <a:r>
              <a:rPr lang="en-US" altLang="zh-HK" dirty="0"/>
              <a:t>31.99-60.00</a:t>
            </a:r>
            <a:r>
              <a:rPr lang="zh-HK" altLang="en-US" dirty="0"/>
              <a:t>萬元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新能源車的品牌</a:t>
            </a:r>
            <a:br>
              <a:rPr lang="zh-TW" altLang="en-US" dirty="0"/>
            </a:b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altLang="zh-TW" dirty="0"/>
              <a:t>AVATR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405EAE-8D90-CA34-E9A7-D5CFFF25C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620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-15870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HK" altLang="zh-HK" sz="19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kumimoji="0" lang="zh-HK" altLang="zh-HK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HK" altLang="zh-HK" sz="12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zh-HK" altLang="zh-HK" sz="1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    </a:t>
            </a:r>
            <a:endParaRPr kumimoji="0" lang="zh-HK" altLang="zh-HK" sz="1200" b="0" i="0" u="none" strike="noStrike" cap="none" normalizeH="0" baseline="0">
              <a:ln>
                <a:noFill/>
              </a:ln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HK" altLang="zh-HK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AutoShape 2">
            <a:hlinkClick r:id="rId2"/>
            <a:extLst>
              <a:ext uri="{FF2B5EF4-FFF2-40B4-BE49-F238E27FC236}">
                <a16:creationId xmlns:a16="http://schemas.microsoft.com/office/drawing/2014/main" id="{D4C6FA63-CA73-92A8-BCF8-187822EA5A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pic>
        <p:nvPicPr>
          <p:cNvPr id="4098" name="Picture 2" descr="阿维塔LOGO曝光，“车二代”神秘面纱即将揭晓？_搜狐汽车_搜狐网">
            <a:hlinkClick r:id="rId3"/>
            <a:extLst>
              <a:ext uri="{FF2B5EF4-FFF2-40B4-BE49-F238E27FC236}">
                <a16:creationId xmlns:a16="http://schemas.microsoft.com/office/drawing/2014/main" id="{9409F79C-E467-3BE9-7F27-7A525763C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212" y="1896930"/>
            <a:ext cx="2946711" cy="155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阿维塔11，为何销量不及早期的蔚来或理想？|阿维塔科技|蔚来_新浪科技_新浪网">
            <a:extLst>
              <a:ext uri="{FF2B5EF4-FFF2-40B4-BE49-F238E27FC236}">
                <a16:creationId xmlns:a16="http://schemas.microsoft.com/office/drawing/2014/main" id="{9EC48F28-1E3C-66A8-A2FB-CBA15170A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32" y="1999495"/>
            <a:ext cx="4809937" cy="361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1E4FF4AB-4001-7BE3-117A-D0329F7698CD}"/>
              </a:ext>
            </a:extLst>
          </p:cNvPr>
          <p:cNvSpPr txBox="1"/>
          <p:nvPr/>
        </p:nvSpPr>
        <p:spPr>
          <a:xfrm>
            <a:off x="460375" y="5889680"/>
            <a:ext cx="58408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阿维塔（</a:t>
            </a:r>
            <a:r>
              <a:rPr lang="en-US" altLang="zh-CN" dirty="0"/>
              <a:t>AVATR</a:t>
            </a:r>
            <a:r>
              <a:rPr lang="zh-CN" altLang="en-US" dirty="0"/>
              <a:t>）是高端智能电动汽车（</a:t>
            </a:r>
            <a:r>
              <a:rPr lang="en-US" altLang="zh-CN" dirty="0"/>
              <a:t>SEV</a:t>
            </a:r>
            <a:r>
              <a:rPr lang="zh-CN" altLang="en-US" dirty="0"/>
              <a:t>）全球品牌，由长安汽车、华为、宁德时代三方联合打造。</a:t>
            </a:r>
            <a:endParaRPr lang="zh-HK" altLang="en-US" dirty="0"/>
          </a:p>
        </p:txBody>
      </p:sp>
      <p:pic>
        <p:nvPicPr>
          <p:cNvPr id="4102" name="Picture 6" descr="长安汽车- 维基百科，自由的百科全书">
            <a:extLst>
              <a:ext uri="{FF2B5EF4-FFF2-40B4-BE49-F238E27FC236}">
                <a16:creationId xmlns:a16="http://schemas.microsoft.com/office/drawing/2014/main" id="{48821E71-C865-70A2-B6B5-8013F9EA2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3882119"/>
            <a:ext cx="1828157" cy="157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UAWEI 華為產品一覽| FORTRESS豐澤">
            <a:extLst>
              <a:ext uri="{FF2B5EF4-FFF2-40B4-BE49-F238E27FC236}">
                <a16:creationId xmlns:a16="http://schemas.microsoft.com/office/drawing/2014/main" id="{CDE46CEE-22B3-9A76-09ED-CB9160DAC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169" y="3739243"/>
            <a:ext cx="1828157" cy="182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宁德时代新能源科技股份有限公司_百度百科">
            <a:extLst>
              <a:ext uri="{FF2B5EF4-FFF2-40B4-BE49-F238E27FC236}">
                <a16:creationId xmlns:a16="http://schemas.microsoft.com/office/drawing/2014/main" id="{CEC410D7-B045-FF83-7502-C2E2DD6F0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75" y="3598948"/>
            <a:ext cx="2290732" cy="229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862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3BE717C-D683-3542-8D2D-A8152BFFED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979" y="3276600"/>
            <a:ext cx="10769708" cy="1232026"/>
          </a:xfrm>
        </p:spPr>
        <p:txBody>
          <a:bodyPr>
            <a:normAutofit/>
          </a:bodyPr>
          <a:lstStyle/>
          <a:p>
            <a:r>
              <a:rPr lang="zh-TW" altLang="en-US" sz="5400" dirty="0"/>
              <a:t>中國新能源車銷量排行</a:t>
            </a:r>
            <a:endParaRPr lang="en-US" altLang="zh-TW" sz="5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BD76C0-C2B9-F040-BB2A-4909A87AD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152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19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電動車銷量排行榜 </a:t>
            </a:r>
            <a:r>
              <a:rPr lang="en-US" altLang="zh-TW" dirty="0"/>
              <a:t>(2023.03)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F84321EE-F101-5FBD-5B8B-816FD6CCD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613" y="1122630"/>
            <a:ext cx="5314561" cy="7528961"/>
          </a:xfrm>
          <a:prstGeom prst="rect">
            <a:avLst/>
          </a:prstGeom>
        </p:spPr>
      </p:pic>
      <p:pic>
        <p:nvPicPr>
          <p:cNvPr id="3074" name="Picture 2" descr="European Union (EU) | Definition, Flag, Purpose, History, &amp; Members |  Britannica">
            <a:hlinkClick r:id="rId3"/>
            <a:extLst>
              <a:ext uri="{FF2B5EF4-FFF2-40B4-BE49-F238E27FC236}">
                <a16:creationId xmlns:a16="http://schemas.microsoft.com/office/drawing/2014/main" id="{A2C6953D-4F27-9ECD-0800-DB225D2F9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43" y="3800682"/>
            <a:ext cx="1949513" cy="130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735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913BB-B6E0-45CC-A9C4-06938FC207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dirty="0"/>
              <a:t>新能源車的優勢</a:t>
            </a:r>
            <a:endParaRPr lang="en-US" altLang="zh-TW" dirty="0"/>
          </a:p>
          <a:p>
            <a:pPr>
              <a:lnSpc>
                <a:spcPct val="150000"/>
              </a:lnSpc>
            </a:pPr>
            <a:r>
              <a:rPr lang="zh-TW" altLang="en-US" dirty="0"/>
              <a:t>新能源車的種類</a:t>
            </a:r>
            <a:endParaRPr lang="en-US" altLang="zh-TW" dirty="0"/>
          </a:p>
          <a:p>
            <a:pPr>
              <a:lnSpc>
                <a:spcPct val="150000"/>
              </a:lnSpc>
            </a:pPr>
            <a:r>
              <a:rPr lang="zh-TW" altLang="en-US" dirty="0"/>
              <a:t>新能源車的品牌</a:t>
            </a:r>
            <a:endParaRPr lang="en-US" altLang="zh-TW" dirty="0"/>
          </a:p>
          <a:p>
            <a:pPr>
              <a:lnSpc>
                <a:spcPct val="150000"/>
              </a:lnSpc>
            </a:pPr>
            <a:r>
              <a:rPr lang="zh-TW" altLang="en-US" dirty="0"/>
              <a:t>電動車五大系統、成本組成</a:t>
            </a:r>
            <a:endParaRPr lang="en-US" altLang="zh-TW" dirty="0"/>
          </a:p>
          <a:p>
            <a:pPr>
              <a:lnSpc>
                <a:spcPct val="150000"/>
              </a:lnSpc>
            </a:pPr>
            <a:r>
              <a:rPr lang="zh-TW" altLang="en-US" dirty="0"/>
              <a:t>新能源電池</a:t>
            </a:r>
            <a:endParaRPr lang="en-US" altLang="zh-TW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017815-405E-48F7-BA00-C6FB86A64D7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rgbClr val="4E4E51"/>
                </a:solidFill>
              </a:rPr>
              <a:t>2</a:t>
            </a:fld>
            <a:endParaRPr lang="en-GB" dirty="0">
              <a:solidFill>
                <a:srgbClr val="4E4E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0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7DE12FD-5532-6949-9170-01BA9E507F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新能源車的成本</a:t>
            </a:r>
            <a:r>
              <a:rPr lang="en-US" altLang="zh-TW" dirty="0"/>
              <a:t>?</a:t>
            </a:r>
            <a:endParaRPr lang="zh-TW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0764EE-DE4E-394B-B3C6-A2117DECA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5170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21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40130" y="2535729"/>
            <a:ext cx="8508538" cy="3946098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電動車五大系統</a:t>
            </a:r>
            <a:br>
              <a:rPr lang="zh-TW" altLang="en-US" dirty="0"/>
            </a:b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TW" altLang="en-US" b="0" i="0" dirty="0">
                <a:effectLst/>
                <a:latin typeface="PingFang TC"/>
              </a:rPr>
              <a:t>電動車與燃油車在結構上截然不同，大量採用電子零組件，這也成了半導體業的發展所在。</a:t>
            </a:r>
            <a:endParaRPr lang="en-US" dirty="0"/>
          </a:p>
        </p:txBody>
      </p:sp>
      <p:pic>
        <p:nvPicPr>
          <p:cNvPr id="2050" name="Picture 2" descr="230221 五大系統">
            <a:hlinkClick r:id="rId2"/>
            <a:extLst>
              <a:ext uri="{FF2B5EF4-FFF2-40B4-BE49-F238E27FC236}">
                <a16:creationId xmlns:a16="http://schemas.microsoft.com/office/drawing/2014/main" id="{37A54413-4E14-B4AB-CBEC-A9DB89BC3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630" y="1445542"/>
            <a:ext cx="8746758" cy="457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700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22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7500" y="1528336"/>
            <a:ext cx="11225668" cy="5162175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電動車成本組成</a:t>
            </a:r>
            <a:br>
              <a:rPr lang="zh-TW" altLang="en-US" dirty="0"/>
            </a:b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230221 電動車 成本">
            <a:extLst>
              <a:ext uri="{FF2B5EF4-FFF2-40B4-BE49-F238E27FC236}">
                <a16:creationId xmlns:a16="http://schemas.microsoft.com/office/drawing/2014/main" id="{B717979F-7647-A0F8-914F-FD81F842A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735" y="1358585"/>
            <a:ext cx="9117197" cy="477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99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3BE717C-D683-3542-8D2D-A8152BFFED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HK" altLang="en-US" dirty="0"/>
              <a:t>新能源電池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BD76C0-C2B9-F040-BB2A-4909A87AD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776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10CE-CB43-4B12-8B10-F347A2E8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24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B48DC6-D980-2F4E-B2F7-B87426F6675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altLang="zh-TW" dirty="0"/>
              <a:t>TOP 10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0C1F7-A2EF-6E42-BC58-CDC30FFC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K" altLang="en-US" dirty="0"/>
              <a:t>新能源電池排名</a:t>
            </a:r>
            <a:endParaRPr 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F051A401-3F2E-0E87-3BF1-3DEFEB9EC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096" y="1114089"/>
            <a:ext cx="6516507" cy="405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4AF33F2C-064A-DB56-93A0-522D28CF68C6}"/>
              </a:ext>
            </a:extLst>
          </p:cNvPr>
          <p:cNvSpPr txBox="1"/>
          <p:nvPr/>
        </p:nvSpPr>
        <p:spPr>
          <a:xfrm>
            <a:off x="568104" y="5282246"/>
            <a:ext cx="110565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新能源電池排名前十名：寧德時代、比亞迪、中創新航、國軒高科、欣旺達、億緯鋰能、蜂巢能源、孚能科技、LG新能源、瑞浦蘭鈞。</a:t>
            </a:r>
          </a:p>
        </p:txBody>
      </p:sp>
    </p:spTree>
    <p:extLst>
      <p:ext uri="{BB962C8B-B14F-4D97-AF65-F5344CB8AC3E}">
        <p14:creationId xmlns:p14="http://schemas.microsoft.com/office/powerpoint/2010/main" val="1783135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25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新能源</a:t>
            </a:r>
            <a:r>
              <a:rPr lang="zh-HK" altLang="en-US" dirty="0"/>
              <a:t>電池廠商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50B7CE97-67D4-E89E-7F6E-9D25D5B8F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394" y="1456759"/>
            <a:ext cx="57150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33ACC929-3386-1962-84EF-65B664FDD2D1}"/>
              </a:ext>
            </a:extLst>
          </p:cNvPr>
          <p:cNvSpPr txBox="1"/>
          <p:nvPr/>
        </p:nvSpPr>
        <p:spPr>
          <a:xfrm>
            <a:off x="747859" y="5213909"/>
            <a:ext cx="104680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在市場格局上，寧德時代和比亞迪一路上漲，其他動力電池廠商更像是陪跑的，2022年寧德時代裝機量市佔率超48%，接近半壁江山，比亞迪市佔率23.5%，接近四分之一。剩下的四分之一市場則留給了眾多動力電池廠商爭搶。</a:t>
            </a:r>
          </a:p>
        </p:txBody>
      </p:sp>
    </p:spTree>
    <p:extLst>
      <p:ext uri="{BB962C8B-B14F-4D97-AF65-F5344CB8AC3E}">
        <p14:creationId xmlns:p14="http://schemas.microsoft.com/office/powerpoint/2010/main" val="902281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457A9-B383-456F-BA5E-0C3262502D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26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452AC8E-BD5B-8C45-A81A-BD38E899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55FA87A-E46B-D045-A316-F30BC2F7D135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8B115602-53D0-C777-007C-785F9B9B4506}"/>
              </a:ext>
            </a:extLst>
          </p:cNvPr>
          <p:cNvSpPr txBox="1"/>
          <p:nvPr/>
        </p:nvSpPr>
        <p:spPr>
          <a:xfrm>
            <a:off x="5420763" y="1674734"/>
            <a:ext cx="60975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1、寧德時代2011年成立，2017年靠三元鋰電池一炮而紅，成為國內外最大電池供應商。核心客戶包括特斯拉、蔚來、理想、小鵬、南北大眾，海外客戶包括寶馬、大眾、奔馳等。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06D795F8-77F0-00F8-971E-DF5E8F98CDF3}"/>
              </a:ext>
            </a:extLst>
          </p:cNvPr>
          <p:cNvSpPr txBox="1"/>
          <p:nvPr/>
        </p:nvSpPr>
        <p:spPr>
          <a:xfrm>
            <a:off x="5420763" y="2925565"/>
            <a:ext cx="609750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2、比亞迪1995年成立，老牌電池生產企業，後續以電池為基礎，轉戰汽車整車製造生產，成就了今天的新能源汽車一線企業。其主要生產磷酸鐵鋰電池，刀片電池是其招牌，旗下動力電池超90%為自用，小部分供應中國一汽、金康汽車等。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BC0E8DF4-39CC-6063-8313-AC6DC0BBD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980" y="1382503"/>
            <a:ext cx="2504652" cy="155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5409448B-50FE-5D21-E057-D1858F70A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03" y="2767666"/>
            <a:ext cx="2298406" cy="138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75D90E02-6E06-747B-763D-9E4C4841FF40}"/>
              </a:ext>
            </a:extLst>
          </p:cNvPr>
          <p:cNvSpPr txBox="1"/>
          <p:nvPr/>
        </p:nvSpPr>
        <p:spPr>
          <a:xfrm>
            <a:off x="5420763" y="4656311"/>
            <a:ext cx="60975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9、LG新能源隸屬韓國LG集團，全球第二大動力電池供應商。國內市場中，旗下動力電池主要供應特斯拉，佔比超95%，小部分供應上汽通用、吉利汽車等。但LG在國內的市場萎縮十分明顯，一度跌出國內動力電池裝機量前十。</a:t>
            </a:r>
          </a:p>
        </p:txBody>
      </p:sp>
      <p:pic>
        <p:nvPicPr>
          <p:cNvPr id="10246" name="Picture 6">
            <a:extLst>
              <a:ext uri="{FF2B5EF4-FFF2-40B4-BE49-F238E27FC236}">
                <a16:creationId xmlns:a16="http://schemas.microsoft.com/office/drawing/2014/main" id="{06B5C18B-5D51-0355-BCB7-5D01782A8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03" y="4472095"/>
            <a:ext cx="2299652" cy="138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736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DCAAB4-CCB2-E247-AA8B-B8221910AB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979" y="3276601"/>
            <a:ext cx="9592758" cy="196535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TW" sz="6600" dirty="0"/>
              <a:t>How can we invest in this new trend?</a:t>
            </a:r>
            <a:endParaRPr lang="en-US" sz="6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61CF53-8D0E-8548-B325-FCACFFF83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75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A96551AE-52F6-D140-869C-89E1170BC8BA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E920540F-1B7D-0345-B8E5-F229783DDE3A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A24B0877-CCE3-D648-8866-C12D1E82B8D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366773F-9786-4F27-B372-B9C1AC75491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28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B36ECEBE-EE4C-4FCA-A4D7-E9BCB442F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貝萊德全球基金</a:t>
            </a:r>
            <a:endParaRPr 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F74F6BA-3F87-5320-8D85-EBC3163548AA}"/>
              </a:ext>
            </a:extLst>
          </p:cNvPr>
          <p:cNvPicPr>
            <a:picLocks noGrp="1" noChangeAspect="1"/>
          </p:cNvPicPr>
          <p:nvPr>
            <p:ph idx="22"/>
          </p:nvPr>
        </p:nvPicPr>
        <p:blipFill>
          <a:blip r:embed="rId2"/>
          <a:stretch>
            <a:fillRect/>
          </a:stretch>
        </p:blipFill>
        <p:spPr>
          <a:xfrm>
            <a:off x="304800" y="1212456"/>
            <a:ext cx="4836993" cy="5143894"/>
          </a:xfrm>
        </p:spPr>
      </p:pic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186E14F2-1C15-C84C-A688-314E7088623A}"/>
              </a:ext>
            </a:extLst>
          </p:cNvPr>
          <p:cNvSpPr>
            <a:spLocks noGrp="1"/>
          </p:cNvSpPr>
          <p:nvPr>
            <p:ph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8E18F2DE-D160-D046-8B66-770690C78147}"/>
              </a:ext>
            </a:extLst>
          </p:cNvPr>
          <p:cNvSpPr>
            <a:spLocks noGrp="1"/>
          </p:cNvSpPr>
          <p:nvPr>
            <p:ph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98F6084D-8F3B-504D-A03B-E93A36B38A1D}"/>
              </a:ext>
            </a:extLst>
          </p:cNvPr>
          <p:cNvSpPr>
            <a:spLocks noGrp="1"/>
          </p:cNvSpPr>
          <p:nvPr>
            <p:ph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C170E6DB-66B8-48EF-87E1-5FDC1BF9FA85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HK" altLang="en-US" dirty="0"/>
              <a:t>貝萊德新世代交通基金 </a:t>
            </a:r>
            <a:r>
              <a:rPr lang="en-US" altLang="zh-HK" dirty="0"/>
              <a:t>A2 </a:t>
            </a:r>
            <a:r>
              <a:rPr lang="zh-HK" altLang="en-US" dirty="0"/>
              <a:t>美元</a:t>
            </a:r>
            <a:endParaRPr 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BE8743B0-DC97-01AE-9567-E7C54212E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734" y="96539"/>
            <a:ext cx="2660166" cy="1115917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6724B75F-6BFD-1319-003C-29372220A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795" y="1453592"/>
            <a:ext cx="5495925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05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47AABF-7AFF-344E-B0B8-EC187B2106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Thank</a:t>
            </a:r>
            <a:r>
              <a:rPr lang="zh-TW" altLang="en-US" dirty="0"/>
              <a:t> </a:t>
            </a:r>
            <a:r>
              <a:rPr lang="en-US" altLang="zh-TW" dirty="0"/>
              <a:t>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046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7DE12FD-5532-6949-9170-01BA9E507F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新能源車的優勢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0764EE-DE4E-394B-B3C6-A2117DECA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622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7500" y="1528336"/>
            <a:ext cx="11225668" cy="516217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en-US" altLang="zh-TW" dirty="0"/>
              <a:t>1</a:t>
            </a:r>
            <a:r>
              <a:rPr lang="zh-TW" altLang="en-US" dirty="0"/>
              <a:t>、噪音小，更舒適</a:t>
            </a:r>
            <a:endParaRPr lang="en-US" altLang="zh-TW" dirty="0"/>
          </a:p>
          <a:p>
            <a:pPr>
              <a:lnSpc>
                <a:spcPct val="160000"/>
              </a:lnSpc>
            </a:pPr>
            <a:r>
              <a:rPr lang="zh-TW" altLang="en-US" dirty="0"/>
              <a:t>電動機在運行中的噪音和振動水平都要遠遠小於傳統內燃機。在怠速和低速情況下，電動汽車的舒適性要遠高於傳統汽車，隨著速度的提升，胎噪和風噪成為噪音的主要來源，兩者才回到同一水平上。電動汽車的這一特點對於提升汽車的</a:t>
            </a:r>
            <a:r>
              <a:rPr lang="en-US" altLang="zh-TW" dirty="0"/>
              <a:t>NVH</a:t>
            </a:r>
            <a:r>
              <a:rPr lang="zh-TW" altLang="en-US" dirty="0"/>
              <a:t>性能無疑會有很大的幫助。</a:t>
            </a:r>
            <a:endParaRPr lang="en-US" altLang="zh-TW" dirty="0"/>
          </a:p>
          <a:p>
            <a:pPr>
              <a:lnSpc>
                <a:spcPct val="160000"/>
              </a:lnSpc>
            </a:pPr>
            <a:endParaRPr lang="en-US" altLang="zh-TW" dirty="0"/>
          </a:p>
          <a:p>
            <a:pPr>
              <a:lnSpc>
                <a:spcPct val="160000"/>
              </a:lnSpc>
            </a:pPr>
            <a:r>
              <a:rPr lang="en-US" altLang="zh-TW" dirty="0"/>
              <a:t>2</a:t>
            </a:r>
            <a:r>
              <a:rPr lang="zh-TW" altLang="en-US" dirty="0"/>
              <a:t>、更節能</a:t>
            </a:r>
            <a:endParaRPr lang="en-US" altLang="zh-TW" dirty="0"/>
          </a:p>
          <a:p>
            <a:pPr>
              <a:lnSpc>
                <a:spcPct val="160000"/>
              </a:lnSpc>
            </a:pPr>
            <a:r>
              <a:rPr lang="zh-TW" altLang="en-US" dirty="0"/>
              <a:t>電動汽車的百公里耗電量為</a:t>
            </a:r>
            <a:r>
              <a:rPr lang="en-US" altLang="zh-TW" dirty="0"/>
              <a:t>15-20kwh</a:t>
            </a:r>
            <a:r>
              <a:rPr lang="zh-TW" altLang="en-US" dirty="0"/>
              <a:t>，算上發電廠和電動機的損耗之後，百公里的能耗約為</a:t>
            </a:r>
            <a:r>
              <a:rPr lang="en-US" altLang="zh-TW" dirty="0"/>
              <a:t>7</a:t>
            </a:r>
            <a:r>
              <a:rPr lang="zh-TW" altLang="en-US" dirty="0"/>
              <a:t>公斤標準煤。傳統汽車按百公里耗油量</a:t>
            </a:r>
            <a:r>
              <a:rPr lang="en-US" altLang="zh-TW" dirty="0"/>
              <a:t>10L</a:t>
            </a:r>
            <a:r>
              <a:rPr lang="zh-TW" altLang="en-US" dirty="0"/>
              <a:t>計，能耗約為</a:t>
            </a:r>
            <a:r>
              <a:rPr lang="en-US" altLang="zh-TW" dirty="0"/>
              <a:t>10</a:t>
            </a:r>
            <a:r>
              <a:rPr lang="zh-TW" altLang="en-US" dirty="0"/>
              <a:t>公斤標準煤。並且在城市的擁堵環境裡，電動汽車的節能優勢會進一步放大。</a:t>
            </a:r>
            <a:endParaRPr lang="en-US" altLang="zh-TW" dirty="0"/>
          </a:p>
          <a:p>
            <a:pPr>
              <a:lnSpc>
                <a:spcPct val="160000"/>
              </a:lnSpc>
            </a:pPr>
            <a:endParaRPr lang="en-US" altLang="zh-TW" dirty="0"/>
          </a:p>
          <a:p>
            <a:pPr>
              <a:lnSpc>
                <a:spcPct val="160000"/>
              </a:lnSpc>
            </a:pPr>
            <a:r>
              <a:rPr lang="en-US" altLang="zh-TW" dirty="0"/>
              <a:t>3</a:t>
            </a:r>
            <a:r>
              <a:rPr lang="zh-TW" altLang="en-US" dirty="0"/>
              <a:t>、節省維護費用</a:t>
            </a:r>
            <a:endParaRPr lang="en-US" altLang="zh-TW" dirty="0"/>
          </a:p>
          <a:p>
            <a:pPr>
              <a:lnSpc>
                <a:spcPct val="160000"/>
              </a:lnSpc>
            </a:pPr>
            <a:r>
              <a:rPr lang="zh-TW" altLang="en-US" dirty="0"/>
              <a:t>目前的新能源汽車的動力，大多是依靠電機提供的。而電機的維護成本要比普通燃油發動的維護低很多。幾乎新能源汽車入手後就不用進行保養。雖然有些誇張，新能源汽車的維護費用確實低很多。我們只需要對新能源汽車的電池組和線路進行維護就好了，這樣極大的縮小了我們的維護成本。而普通燃油車，不僅需要保養機油三濾這些東西。還要檢查汽車的防凍液，玻璃水這些東西，十分麻煩，保養的費用也是十分的高昂。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新能源車的優勢</a:t>
            </a:r>
            <a:br>
              <a:rPr lang="zh-TW" altLang="en-US" dirty="0"/>
            </a:b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31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3BE717C-D683-3542-8D2D-A8152BFFED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新能源車的種類</a:t>
            </a:r>
            <a:r>
              <a:rPr lang="en-US" altLang="zh-TW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BD76C0-C2B9-F040-BB2A-4909A87AD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826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10CE-CB43-4B12-8B10-F347A2E8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B48DC6-D980-2F4E-B2F7-B87426F6675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altLang="zh-TW" dirty="0"/>
              <a:t>1</a:t>
            </a:r>
            <a:r>
              <a:rPr lang="zh-TW" altLang="en-US" dirty="0"/>
              <a:t>、電池動力汽車（</a:t>
            </a:r>
            <a:r>
              <a:rPr lang="en-US" altLang="zh-TW" dirty="0"/>
              <a:t>BEV</a:t>
            </a:r>
            <a:r>
              <a:rPr lang="zh-TW" altLang="en-US" dirty="0"/>
              <a:t>）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119A1-CA68-EC4B-B77F-047A3362DD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358585"/>
            <a:ext cx="11370525" cy="424366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TW" dirty="0"/>
              <a:t>Battery Electric vehicle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dirty="0"/>
              <a:t>也就是我們常說的純電動車，即只有電池提供能源供給，只有電動機提供動力，驅動汽車前行。這類車型可以實現行駛過程完全零排放。</a:t>
            </a:r>
            <a:endParaRPr lang="en-US" altLang="zh-TW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dirty="0"/>
              <a:t>純電動汽車一般配置較大容量的電池，並提供交流慢充和直流快充兩種充電接口。</a:t>
            </a:r>
            <a:endParaRPr lang="en-US" altLang="zh-TW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dirty="0"/>
              <a:t>因為這類車型只能依靠電池提供能量，所以很多車主對於純電動車的焦慮主要是續航里程方面，不過隨著充電設施的不斷完善，以及充電技術的不斷提高，這個擔憂其實大可不必。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0C1F7-A2EF-6E42-BC58-CDC30FFC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新能源車的種類</a:t>
            </a:r>
            <a:br>
              <a:rPr lang="en-US" altLang="zh-TW" dirty="0"/>
            </a:br>
            <a:endParaRPr lang="en-US" dirty="0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048581F-20EA-141D-9020-3D14AC34B803}"/>
              </a:ext>
            </a:extLst>
          </p:cNvPr>
          <p:cNvSpPr txBox="1"/>
          <p:nvPr/>
        </p:nvSpPr>
        <p:spPr>
          <a:xfrm>
            <a:off x="317500" y="5566158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代表車型：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CA46EE6-CF49-26E5-C195-CD5C7298C3A0}"/>
              </a:ext>
            </a:extLst>
          </p:cNvPr>
          <p:cNvSpPr txBox="1"/>
          <p:nvPr/>
        </p:nvSpPr>
        <p:spPr>
          <a:xfrm>
            <a:off x="1563987" y="5566158"/>
            <a:ext cx="60975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特斯拉系列，日產聆風，寶馬i3 ，比亞迪e6 ，e5，秦EV，北汽EV系列，江淮iEV系列，上汽E50等。</a:t>
            </a:r>
          </a:p>
        </p:txBody>
      </p:sp>
    </p:spTree>
    <p:extLst>
      <p:ext uri="{BB962C8B-B14F-4D97-AF65-F5344CB8AC3E}">
        <p14:creationId xmlns:p14="http://schemas.microsoft.com/office/powerpoint/2010/main" val="83219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10CE-CB43-4B12-8B10-F347A2E8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B48DC6-D980-2F4E-B2F7-B87426F6675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altLang="zh-TW" dirty="0"/>
              <a:t>2</a:t>
            </a:r>
            <a:r>
              <a:rPr lang="zh-TW" altLang="en-US" dirty="0"/>
              <a:t>、油電混合動力汽車（</a:t>
            </a:r>
            <a:r>
              <a:rPr lang="en-US" altLang="zh-TW" dirty="0"/>
              <a:t>HEV</a:t>
            </a:r>
            <a:r>
              <a:rPr lang="zh-TW" altLang="en-US" dirty="0"/>
              <a:t>）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119A1-CA68-EC4B-B77F-047A3362DD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358585"/>
            <a:ext cx="11370525" cy="4243662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dirty="0"/>
              <a:t>Hybrid Electric vehicle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dirty="0"/>
              <a:t>一般指由燃油和電池提供能源。燃油發動機和電動機提供動力。這種車型一般電池容量較小，不提供充電接口，電池的能量通過汽車運行過程中的能量回收進行充電。</a:t>
            </a:r>
            <a:endParaRPr lang="en-US" altLang="zh-TW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dirty="0"/>
              <a:t>該車型的電動機功率也不大，在起步和加速等場景時，電動機會輔助燃油發動機提供動力。因為有了電動機的輔助，充分發揮電動機的大扭矩優勢，在起步和加速過程中的整體效率得到提升，並使車輛整體油耗顯著下降。因為依賴燃油提供能量，沒有里程的焦慮。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0C1F7-A2EF-6E42-BC58-CDC30FFC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新能源車的種類</a:t>
            </a:r>
            <a:br>
              <a:rPr lang="en-US" altLang="zh-TW" dirty="0"/>
            </a:br>
            <a:endParaRPr lang="en-US" dirty="0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048581F-20EA-141D-9020-3D14AC34B803}"/>
              </a:ext>
            </a:extLst>
          </p:cNvPr>
          <p:cNvSpPr txBox="1"/>
          <p:nvPr/>
        </p:nvSpPr>
        <p:spPr>
          <a:xfrm>
            <a:off x="317500" y="5566158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代表車型：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CA46EE6-CF49-26E5-C195-CD5C7298C3A0}"/>
              </a:ext>
            </a:extLst>
          </p:cNvPr>
          <p:cNvSpPr txBox="1"/>
          <p:nvPr/>
        </p:nvSpPr>
        <p:spPr>
          <a:xfrm>
            <a:off x="1563987" y="5566158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豐田普瑞斯、豐田雷凌、豐田卡羅拉 等。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3480027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10CE-CB43-4B12-8B10-F347A2E8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B48DC6-D980-2F4E-B2F7-B87426F6675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altLang="zh-TW" dirty="0"/>
              <a:t>3</a:t>
            </a:r>
            <a:r>
              <a:rPr lang="zh-TW" altLang="en-US" dirty="0"/>
              <a:t>、插電式混合動力汽車（</a:t>
            </a:r>
            <a:r>
              <a:rPr lang="en-US" altLang="zh-TW" dirty="0"/>
              <a:t>PHEV</a:t>
            </a:r>
            <a:r>
              <a:rPr lang="zh-TW" altLang="en-US" dirty="0"/>
              <a:t>）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119A1-CA68-EC4B-B77F-047A3362DD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358585"/>
            <a:ext cx="11370525" cy="4243662"/>
          </a:xfrm>
        </p:spPr>
        <p:txBody>
          <a:bodyPr>
            <a:normAutofit fontScale="47500" lnSpcReduction="20000"/>
          </a:bodyPr>
          <a:lstStyle/>
          <a:p>
            <a:pPr marL="457200" indent="-4572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zh-TW" dirty="0"/>
              <a:t>Plug-in Hybrid Electric vehicle</a:t>
            </a:r>
          </a:p>
          <a:p>
            <a:pPr marL="457200" indent="-4572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TW" altLang="en-US" dirty="0"/>
              <a:t>顧名思義，比起</a:t>
            </a:r>
            <a:r>
              <a:rPr lang="en-US" altLang="zh-TW" dirty="0"/>
              <a:t>HEV</a:t>
            </a:r>
            <a:r>
              <a:rPr lang="zh-TW" altLang="en-US" dirty="0"/>
              <a:t>，</a:t>
            </a:r>
            <a:r>
              <a:rPr lang="en-US" altLang="zh-TW" dirty="0"/>
              <a:t>PHEV</a:t>
            </a:r>
            <a:r>
              <a:rPr lang="zh-TW" altLang="en-US" dirty="0"/>
              <a:t>的車載動力電池可以通過插座進行充電。能量提供由電池和燃油提供。動力提供由燃油發動機和電動機提供。不同的汽車廠商在</a:t>
            </a:r>
            <a:r>
              <a:rPr lang="en-US" altLang="zh-TW" dirty="0"/>
              <a:t>PHEV</a:t>
            </a:r>
            <a:r>
              <a:rPr lang="zh-TW" altLang="en-US" dirty="0"/>
              <a:t>上對於電池的容量，電機的數量，電機的功率配置有較大差異，也形成了不同的整車風格和特點。</a:t>
            </a:r>
            <a:endParaRPr lang="en-US" altLang="zh-TW" dirty="0"/>
          </a:p>
          <a:p>
            <a:pPr marL="457200" indent="-4572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TW" altLang="en-US" dirty="0"/>
              <a:t>這類車型可以通過電機，燃油機的介入算法形成多種驅動組合。比如純電動模式，純燃油機模式，電機加燃油機混合模式等。</a:t>
            </a:r>
            <a:endParaRPr lang="en-US" altLang="zh-TW" dirty="0"/>
          </a:p>
          <a:p>
            <a:pPr marL="457200" indent="-4572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TW" altLang="en-US" dirty="0"/>
              <a:t>另外，</a:t>
            </a:r>
            <a:r>
              <a:rPr lang="en-US" altLang="zh-TW" dirty="0"/>
              <a:t>PHEV</a:t>
            </a:r>
            <a:r>
              <a:rPr lang="zh-TW" altLang="en-US" dirty="0"/>
              <a:t>進可攻，退可守，在充電方便，電量充足時，可以純電動方式行駛，節能減排還降低用車成本。在電量不足充電不變時，燃油行駛，遠行也無憂。</a:t>
            </a:r>
            <a:endParaRPr lang="en-US" altLang="zh-TW" dirty="0"/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TW" altLang="en-US" b="0" i="0" dirty="0">
                <a:solidFill>
                  <a:srgbClr val="232A31"/>
                </a:solidFill>
                <a:effectLst/>
                <a:latin typeface="YahooSans VF"/>
              </a:rPr>
              <a:t>是為了通勤族設計的混合動力車，可接電源充電，也可以加油。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altLang="zh-TW" b="0" i="0" dirty="0">
                <a:solidFill>
                  <a:srgbClr val="232A31"/>
                </a:solidFill>
                <a:effectLst/>
                <a:latin typeface="YahooSans VF"/>
              </a:rPr>
              <a:t>PHEV </a:t>
            </a:r>
            <a:r>
              <a:rPr lang="zh-TW" altLang="en-US" b="0" i="0" dirty="0">
                <a:solidFill>
                  <a:srgbClr val="232A31"/>
                </a:solidFill>
                <a:effectLst/>
                <a:latin typeface="YahooSans VF"/>
              </a:rPr>
              <a:t>搭載的電池是為了通勤設計，而通勤族的距離大約都落在幾十公里內，因此 </a:t>
            </a:r>
            <a:r>
              <a:rPr lang="en-US" altLang="zh-TW" b="0" i="0" dirty="0">
                <a:solidFill>
                  <a:srgbClr val="232A31"/>
                </a:solidFill>
                <a:effectLst/>
                <a:latin typeface="YahooSans VF"/>
              </a:rPr>
              <a:t>PHEV </a:t>
            </a:r>
            <a:r>
              <a:rPr lang="zh-TW" altLang="en-US" b="0" i="0" dirty="0">
                <a:solidFill>
                  <a:srgbClr val="232A31"/>
                </a:solidFill>
                <a:effectLst/>
                <a:latin typeface="YahooSans VF"/>
              </a:rPr>
              <a:t>車款在短程通勤都是靠電池續航，純電續航力範圍落在 </a:t>
            </a:r>
            <a:r>
              <a:rPr lang="en-US" altLang="zh-TW" b="0" i="0" dirty="0">
                <a:solidFill>
                  <a:srgbClr val="232A31"/>
                </a:solidFill>
                <a:effectLst/>
                <a:latin typeface="YahooSans VF"/>
              </a:rPr>
              <a:t>20km                 ~ 50km</a:t>
            </a:r>
            <a:r>
              <a:rPr lang="zh-TW" altLang="en-US" b="0" i="0" dirty="0">
                <a:solidFill>
                  <a:srgbClr val="232A31"/>
                </a:solidFill>
                <a:effectLst/>
                <a:latin typeface="YahooSans VF"/>
              </a:rPr>
              <a:t>。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TW" altLang="en-US" b="0" i="0" dirty="0">
                <a:solidFill>
                  <a:srgbClr val="232A31"/>
                </a:solidFill>
                <a:effectLst/>
                <a:latin typeface="YahooSans VF"/>
              </a:rPr>
              <a:t>長途駕駛就必須仰賴內燃機以汽油輔助行駛，優點是對於充電站依賴度低又兼顧環保，方便性與汽柴油車款相近，但整體而言，</a:t>
            </a:r>
            <a:r>
              <a:rPr lang="en-US" altLang="zh-TW" b="0" i="0" dirty="0">
                <a:solidFill>
                  <a:srgbClr val="232A31"/>
                </a:solidFill>
                <a:effectLst/>
                <a:latin typeface="YahooSans VF"/>
              </a:rPr>
              <a:t>PHEV </a:t>
            </a:r>
            <a:r>
              <a:rPr lang="zh-TW" altLang="en-US" b="0" i="0" dirty="0">
                <a:solidFill>
                  <a:srgbClr val="232A31"/>
                </a:solidFill>
                <a:effectLst/>
                <a:latin typeface="YahooSans VF"/>
              </a:rPr>
              <a:t>仍是以內燃機作為主要動力來源。</a:t>
            </a:r>
          </a:p>
          <a:p>
            <a:pPr marL="457200" indent="-45720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0C1F7-A2EF-6E42-BC58-CDC30FFC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新能源車的種類</a:t>
            </a:r>
            <a:br>
              <a:rPr lang="en-US" altLang="zh-TW" dirty="0"/>
            </a:br>
            <a:endParaRPr lang="en-US" dirty="0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048581F-20EA-141D-9020-3D14AC34B803}"/>
              </a:ext>
            </a:extLst>
          </p:cNvPr>
          <p:cNvSpPr txBox="1"/>
          <p:nvPr/>
        </p:nvSpPr>
        <p:spPr>
          <a:xfrm>
            <a:off x="317500" y="5566158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代表車型：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CA46EE6-CF49-26E5-C195-CD5C7298C3A0}"/>
              </a:ext>
            </a:extLst>
          </p:cNvPr>
          <p:cNvSpPr txBox="1"/>
          <p:nvPr/>
        </p:nvSpPr>
        <p:spPr>
          <a:xfrm>
            <a:off x="1563987" y="5566158"/>
            <a:ext cx="60975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比亞迪秦，唐，上汽榮威</a:t>
            </a:r>
            <a:r>
              <a:rPr lang="en-US" altLang="zh-TW" dirty="0"/>
              <a:t>e550</a:t>
            </a:r>
            <a:r>
              <a:rPr lang="zh-TW" altLang="en-US" dirty="0"/>
              <a:t>，</a:t>
            </a:r>
            <a:r>
              <a:rPr lang="en-US" altLang="zh-TW" dirty="0"/>
              <a:t>e950</a:t>
            </a:r>
            <a:r>
              <a:rPr lang="zh-TW" altLang="en-US" dirty="0"/>
              <a:t>，奇瑞艾瑞澤</a:t>
            </a:r>
            <a:r>
              <a:rPr lang="en-US" altLang="zh-TW" dirty="0"/>
              <a:t>7e</a:t>
            </a:r>
            <a:r>
              <a:rPr lang="zh-TW" altLang="en-US" dirty="0"/>
              <a:t>，三菱歐藍德等。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380309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10CE-CB43-4B12-8B10-F347A2E8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B48DC6-D980-2F4E-B2F7-B87426F6675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 altLang="zh-TW" dirty="0"/>
              <a:t>4</a:t>
            </a:r>
            <a:r>
              <a:rPr lang="zh-TW" altLang="en-US" dirty="0"/>
              <a:t>、增程式電動汽車（</a:t>
            </a:r>
            <a:r>
              <a:rPr lang="en-US" altLang="zh-TW" dirty="0"/>
              <a:t>EREV</a:t>
            </a:r>
            <a:r>
              <a:rPr lang="zh-TW" altLang="en-US" dirty="0"/>
              <a:t>）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119A1-CA68-EC4B-B77F-047A3362DD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358585"/>
            <a:ext cx="11370525" cy="424366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dirty="0"/>
              <a:t>Extended-Range Electric Vehicles</a:t>
            </a:r>
          </a:p>
          <a:p>
            <a:pPr marL="1143000" lvl="1" indent="-457200">
              <a:lnSpc>
                <a:spcPct val="150000"/>
              </a:lnSpc>
            </a:pPr>
            <a:r>
              <a:rPr lang="zh-TW" altLang="en-US" dirty="0"/>
              <a:t>通過燃油發電，給電池充電，電動機驅動汽車行駛。電機驅動，有電動汽車的良好特性。可以配置較小容量電池，重量小，成本低。因為可以通過燃油發電，沒有里程焦慮。</a:t>
            </a:r>
            <a:endParaRPr lang="en-US" altLang="zh-TW" dirty="0"/>
          </a:p>
          <a:p>
            <a:pPr marL="1143000" lvl="1" indent="-457200">
              <a:lnSpc>
                <a:spcPct val="150000"/>
              </a:lnSpc>
            </a:pPr>
            <a:r>
              <a:rPr lang="en-US" altLang="zh-TW" dirty="0"/>
              <a:t>EREV </a:t>
            </a:r>
            <a:r>
              <a:rPr lang="zh-TW" altLang="en-US" dirty="0"/>
              <a:t>增程型電動車也就是「 </a:t>
            </a:r>
            <a:r>
              <a:rPr lang="en-US" altLang="zh-TW" dirty="0"/>
              <a:t>Extended Range Electric Vehicle </a:t>
            </a:r>
            <a:r>
              <a:rPr lang="zh-TW" altLang="en-US" dirty="0"/>
              <a:t>」，它有點類似 </a:t>
            </a:r>
            <a:r>
              <a:rPr lang="en-US" altLang="zh-TW" dirty="0"/>
              <a:t>PHEV </a:t>
            </a:r>
            <a:r>
              <a:rPr lang="zh-TW" altLang="en-US" dirty="0"/>
              <a:t>插電式混合動力車款，具有燃油引擎、電池和電動馬達，也就是說需要幫油箱加油，也要幫電池充電。</a:t>
            </a:r>
          </a:p>
          <a:p>
            <a:pPr marL="1143000" lvl="1" indent="-457200">
              <a:lnSpc>
                <a:spcPct val="150000"/>
              </a:lnSpc>
            </a:pPr>
            <a:endParaRPr lang="zh-TW" altLang="en-US" dirty="0"/>
          </a:p>
          <a:p>
            <a:pPr marL="1143000" lvl="1" indent="-457200">
              <a:lnSpc>
                <a:spcPct val="150000"/>
              </a:lnSpc>
            </a:pPr>
            <a:r>
              <a:rPr lang="zh-TW" altLang="en-US" dirty="0"/>
              <a:t>然而，不同的是 </a:t>
            </a:r>
            <a:r>
              <a:rPr lang="en-US" altLang="zh-TW" dirty="0"/>
              <a:t>EREV </a:t>
            </a:r>
            <a:r>
              <a:rPr lang="zh-TW" altLang="en-US" dirty="0"/>
              <a:t>增程型電動車的引擎主要用途是「幫電池充電」，不提供車輛的動力輸出，車輛的動力來源還是全靠電池與馬達提供。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0C1F7-A2EF-6E42-BC58-CDC30FFC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新能源車的種類</a:t>
            </a:r>
            <a:br>
              <a:rPr lang="en-US" altLang="zh-TW" dirty="0"/>
            </a:br>
            <a:endParaRPr lang="en-US" dirty="0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048581F-20EA-141D-9020-3D14AC34B803}"/>
              </a:ext>
            </a:extLst>
          </p:cNvPr>
          <p:cNvSpPr txBox="1"/>
          <p:nvPr/>
        </p:nvSpPr>
        <p:spPr>
          <a:xfrm>
            <a:off x="317500" y="5566158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HK" altLang="en-US" dirty="0"/>
              <a:t>代表車型：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CA46EE6-CF49-26E5-C195-CD5C7298C3A0}"/>
              </a:ext>
            </a:extLst>
          </p:cNvPr>
          <p:cNvSpPr txBox="1"/>
          <p:nvPr/>
        </p:nvSpPr>
        <p:spPr>
          <a:xfrm>
            <a:off x="1563987" y="5566158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寶馬</a:t>
            </a:r>
            <a:r>
              <a:rPr lang="en-US" altLang="zh-TW" dirty="0"/>
              <a:t>i3</a:t>
            </a:r>
            <a:r>
              <a:rPr lang="zh-TW" altLang="en-US" dirty="0"/>
              <a:t>增程版，廣汽傳祺</a:t>
            </a:r>
            <a:r>
              <a:rPr lang="en-US" altLang="zh-TW" dirty="0"/>
              <a:t>GA5 </a:t>
            </a:r>
            <a:r>
              <a:rPr lang="zh-TW" altLang="en-US" dirty="0"/>
              <a:t>增程版。</a:t>
            </a:r>
            <a:endParaRPr lang="zh-HK" altLang="en-US" dirty="0"/>
          </a:p>
        </p:txBody>
      </p:sp>
      <p:pic>
        <p:nvPicPr>
          <p:cNvPr id="1026" name="Picture 2" descr="电动、混动都是什么 一张图读懂新能源车分类">
            <a:extLst>
              <a:ext uri="{FF2B5EF4-FFF2-40B4-BE49-F238E27FC236}">
                <a16:creationId xmlns:a16="http://schemas.microsoft.com/office/drawing/2014/main" id="{30E5D2DC-F2E3-CBC2-C74F-BCD703C6E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817" y="4870850"/>
            <a:ext cx="3936329" cy="170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25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Qiddiy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05F83E21B2774CA75CBA2BFCEB298D" ma:contentTypeVersion="4" ma:contentTypeDescription="Create a new document." ma:contentTypeScope="" ma:versionID="a627b9d942bdbf3f82f8300148330446">
  <xsd:schema xmlns:xsd="http://www.w3.org/2001/XMLSchema" xmlns:xs="http://www.w3.org/2001/XMLSchema" xmlns:p="http://schemas.microsoft.com/office/2006/metadata/properties" xmlns:ns2="e4c9fcc5-d6b2-498b-bef7-2e7c36135007" targetNamespace="http://schemas.microsoft.com/office/2006/metadata/properties" ma:root="true" ma:fieldsID="3dbd646ffc7504167e243e3de3ec66e3" ns2:_="">
    <xsd:import namespace="e4c9fcc5-d6b2-498b-bef7-2e7c361350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c9fcc5-d6b2-498b-bef7-2e7c361350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C9C655-21DB-4AC0-9554-82C673F7A7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c9fcc5-d6b2-498b-bef7-2e7c361350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E4E751-200D-463A-A3BB-1B7F9AFA258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282</TotalTime>
  <Words>2106</Words>
  <Application>Microsoft Office PowerPoint</Application>
  <PresentationFormat>寬螢幕</PresentationFormat>
  <Paragraphs>154</Paragraphs>
  <Slides>29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29</vt:i4>
      </vt:variant>
    </vt:vector>
  </HeadingPairs>
  <TitlesOfParts>
    <vt:vector size="37" baseType="lpstr">
      <vt:lpstr>PingFang HK</vt:lpstr>
      <vt:lpstr>PingFang TC</vt:lpstr>
      <vt:lpstr>YahooSans VF</vt:lpstr>
      <vt:lpstr>微软雅黑</vt:lpstr>
      <vt:lpstr>Arial</vt:lpstr>
      <vt:lpstr>Calibri</vt:lpstr>
      <vt:lpstr>Tahoma</vt:lpstr>
      <vt:lpstr>Basic Layouts</vt:lpstr>
      <vt:lpstr>新能源汽車</vt:lpstr>
      <vt:lpstr>PowerPoint 簡報</vt:lpstr>
      <vt:lpstr>PowerPoint 簡報</vt:lpstr>
      <vt:lpstr>新能源車的優勢 </vt:lpstr>
      <vt:lpstr>PowerPoint 簡報</vt:lpstr>
      <vt:lpstr>新能源車的種類 </vt:lpstr>
      <vt:lpstr>新能源車的種類 </vt:lpstr>
      <vt:lpstr>新能源車的種類 </vt:lpstr>
      <vt:lpstr>新能源車的種類 </vt:lpstr>
      <vt:lpstr>新能源車的種類 </vt:lpstr>
      <vt:lpstr>PowerPoint 簡報</vt:lpstr>
      <vt:lpstr>PowerPoint 簡報</vt:lpstr>
      <vt:lpstr>新能源車的品牌 </vt:lpstr>
      <vt:lpstr>新能源車的品牌 </vt:lpstr>
      <vt:lpstr>新能源車的品牌 </vt:lpstr>
      <vt:lpstr>新能源車的品牌 </vt:lpstr>
      <vt:lpstr>新能源車的品牌 </vt:lpstr>
      <vt:lpstr>PowerPoint 簡報</vt:lpstr>
      <vt:lpstr>電動車銷量排行榜 (2023.03)</vt:lpstr>
      <vt:lpstr>PowerPoint 簡報</vt:lpstr>
      <vt:lpstr>電動車五大系統 </vt:lpstr>
      <vt:lpstr>電動車成本組成 </vt:lpstr>
      <vt:lpstr>PowerPoint 簡報</vt:lpstr>
      <vt:lpstr>新能源電池排名</vt:lpstr>
      <vt:lpstr>新能源電池廠商</vt:lpstr>
      <vt:lpstr>PowerPoint 簡報</vt:lpstr>
      <vt:lpstr>PowerPoint 簡報</vt:lpstr>
      <vt:lpstr>貝萊德全球基金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Andy Tse</cp:lastModifiedBy>
  <cp:revision>12</cp:revision>
  <dcterms:created xsi:type="dcterms:W3CDTF">2019-01-29T11:05:44Z</dcterms:created>
  <dcterms:modified xsi:type="dcterms:W3CDTF">2023-05-04T16:52:32Z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0x0101004005F83E21B2774CA75CBA2BFCEB298D</vt:lpwstr>
  </property>
  <property fmtid="{D5CDD505-2E9C-101B-9397-08002B2CF9AE}" pid="3" name="Order">
    <vt:r8>800</vt:r8>
  </property>
  <property fmtid="{D5CDD505-2E9C-101B-9397-08002B2CF9AE}" pid="4" name="_ExtendedDescription">
    <vt:lpwstr/>
  </property>
</Properties>
</file>